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85" r:id="rId6"/>
    <p:sldId id="278" r:id="rId7"/>
    <p:sldId id="287" r:id="rId8"/>
    <p:sldId id="288" r:id="rId9"/>
    <p:sldId id="283"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95" autoAdjust="0"/>
  </p:normalViewPr>
  <p:slideViewPr>
    <p:cSldViewPr snapToGrid="0">
      <p:cViewPr varScale="1">
        <p:scale>
          <a:sx n="86" d="100"/>
          <a:sy n="86" d="100"/>
        </p:scale>
        <p:origin x="562" y="67"/>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handoutMaster" Target="handoutMasters/handoutMaster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viewProps" Target="viewProps.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3/5/2022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3/5/2022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3/5/2022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3/5/2022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3/5/2022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3/5/2022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3/5/2022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3/5/2022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3/5/2022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3/5/2022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3/5/2022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3/5/2022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3.xml" /><Relationship Id="rId4" Type="http://schemas.openxmlformats.org/officeDocument/2006/relationships/image" Target="../media/image6.jpg" /></Relationships>
</file>

<file path=ppt/slides/_rels/slide4.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g" /><Relationship Id="rId1" Type="http://schemas.openxmlformats.org/officeDocument/2006/relationships/slideLayout" Target="../slideLayouts/slideLayout8.xml" /><Relationship Id="rId6" Type="http://schemas.openxmlformats.org/officeDocument/2006/relationships/image" Target="../media/image11.jpg" /><Relationship Id="rId5" Type="http://schemas.openxmlformats.org/officeDocument/2006/relationships/image" Target="../media/image10.jpg" /><Relationship Id="rId4" Type="http://schemas.openxmlformats.org/officeDocument/2006/relationships/image" Target="../media/image9.jp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hyperlink" Target="https://civilica.com/doc/258608/" TargetMode="External" /><Relationship Id="rId1" Type="http://schemas.openxmlformats.org/officeDocument/2006/relationships/slideLayout" Target="../slideLayouts/slideLayout10.xml" /></Relationships>
</file>

<file path=ppt/slides/_rels/slide7.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p:txBody>
          <a:bodyPr>
            <a:normAutofit/>
          </a:bodyPr>
          <a:lstStyle/>
          <a:p>
            <a:pPr algn="ctr"/>
            <a:r>
              <a:rPr lang="fa-IR" dirty="0"/>
              <a:t>به نام خدا </a:t>
            </a:r>
            <a:endParaRPr lang="en-US" dirty="0"/>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p:txBody>
          <a:bodyPr/>
          <a:lstStyle/>
          <a:p>
            <a:endParaRPr lang="en-US" dirty="0">
              <a:latin typeface="Bodoni MT Black" panose="02070A03080606020203" pitchFamily="18" charset="0"/>
            </a:endParaRPr>
          </a:p>
          <a:p>
            <a:r>
              <a:rPr lang="fa-IR" sz="2000" dirty="0">
                <a:latin typeface="Bodoni MT Black" panose="02070A03080606020203" pitchFamily="18" charset="0"/>
              </a:rPr>
              <a:t>کلاس ۷۰۱ سال ۱۴۰۰</a:t>
            </a:r>
            <a:endParaRPr lang="en-US" sz="2000" dirty="0">
              <a:latin typeface="Bodoni MT Black" panose="02070A03080606020203" pitchFamily="18" charset="0"/>
            </a:endParaRPr>
          </a:p>
          <a:p>
            <a:r>
              <a:rPr lang="fa-IR" sz="2000" dirty="0">
                <a:latin typeface="Bodoni MT Black" panose="02070A03080606020203" pitchFamily="18" charset="0"/>
              </a:rPr>
              <a:t>رکسان اسلامی و فرنیک سهیلی</a:t>
            </a:r>
            <a:endParaRPr lang="en-US" sz="2000" dirty="0">
              <a:latin typeface="Bodoni MT Black" panose="02070A03080606020203" pitchFamily="18" charset="0"/>
            </a:endParaRPr>
          </a:p>
        </p:txBody>
      </p:sp>
      <p:pic>
        <p:nvPicPr>
          <p:cNvPr id="10" name="Picture Placeholder 9" descr="beauty products on a table with accent leaves">
            <a:extLst>
              <a:ext uri="{FF2B5EF4-FFF2-40B4-BE49-F238E27FC236}">
                <a16:creationId xmlns:a16="http://schemas.microsoft.com/office/drawing/2014/main" id="{989DB536-6819-4D2C-B0DB-D6649F94F6C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a:stretch/>
        </p:blipFill>
        <p:spPr>
          <a:xfrm>
            <a:off x="6335600" y="488271"/>
            <a:ext cx="4941887" cy="5726113"/>
          </a:xfrm>
        </p:spPr>
      </p:pic>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877164" y="423537"/>
            <a:ext cx="5181486" cy="2242441"/>
          </a:xfrm>
        </p:spPr>
        <p:txBody>
          <a:bodyPr/>
          <a:lstStyle/>
          <a:p>
            <a:pPr algn="ctr"/>
            <a:r>
              <a:rPr lang="fa-IR" dirty="0"/>
              <a:t>عسل</a:t>
            </a:r>
            <a:endParaRPr lang="en-US"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p:txBody>
          <a:bodyPr>
            <a:normAutofit lnSpcReduction="10000"/>
          </a:bodyPr>
          <a:lstStyle/>
          <a:p>
            <a:pPr algn="r"/>
            <a:r>
              <a:rPr lang="fa-IR" dirty="0"/>
              <a:t>عسل به مدت هزاران سال در طب سنتی استفاده می شده است. تحقیقات جدید نشان داده که عسل دارای ویژگی های ضد التهابی و ضد اکسیداسیون و ... می باشد.</a:t>
            </a:r>
          </a:p>
          <a:p>
            <a:pPr algn="r"/>
            <a:r>
              <a:rPr lang="fa-IR" dirty="0"/>
              <a:t>عسل باعث حفظ شرایط مرطوب زخم می شود و ویسکوزیته ی بالای آن باعث ایجاد یک سد محافظ در برابر عفونت می شود.</a:t>
            </a:r>
            <a:endParaRPr lang="en-US" dirty="0"/>
          </a:p>
          <a:p>
            <a:endParaRPr lang="en-US" dirty="0"/>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3/5/2022</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2</a:t>
            </a:fld>
            <a:endParaRPr lang="en-US" dirty="0"/>
          </a:p>
        </p:txBody>
      </p:sp>
      <p:pic>
        <p:nvPicPr>
          <p:cNvPr id="4" name="Picture 3">
            <a:extLst>
              <a:ext uri="{FF2B5EF4-FFF2-40B4-BE49-F238E27FC236}">
                <a16:creationId xmlns:a16="http://schemas.microsoft.com/office/drawing/2014/main" id="{1788C5C2-DEE7-41A3-8049-6174BB994B96}"/>
              </a:ext>
            </a:extLst>
          </p:cNvPr>
          <p:cNvPicPr>
            <a:picLocks noChangeAspect="1"/>
          </p:cNvPicPr>
          <p:nvPr/>
        </p:nvPicPr>
        <p:blipFill>
          <a:blip r:embed="rId2"/>
          <a:stretch>
            <a:fillRect/>
          </a:stretch>
        </p:blipFill>
        <p:spPr>
          <a:xfrm>
            <a:off x="367579" y="1452130"/>
            <a:ext cx="6243070" cy="449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55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BE394849-EE6D-4358-A824-BBF6E518EAEA}"/>
              </a:ext>
            </a:extLst>
          </p:cNvPr>
          <p:cNvSpPr>
            <a:spLocks noGrp="1"/>
          </p:cNvSpPr>
          <p:nvPr>
            <p:ph type="body" sz="quarter" idx="15"/>
          </p:nvPr>
        </p:nvSpPr>
        <p:spPr/>
        <p:txBody>
          <a:bodyPr/>
          <a:lstStyle/>
          <a:p>
            <a:r>
              <a:rPr lang="en-US" dirty="0"/>
              <a:t>01</a:t>
            </a: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p:txBody>
          <a:bodyPr/>
          <a:lstStyle/>
          <a:p>
            <a:pPr algn="r"/>
            <a:r>
              <a:rPr lang="fa-IR" dirty="0"/>
              <a:t>گرده ی گل برای درست کردن عسل</a:t>
            </a:r>
            <a:endParaRPr lang="en-US"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p:txBody>
          <a:bodyPr/>
          <a:lstStyle/>
          <a:p>
            <a:pPr algn="r"/>
            <a:r>
              <a:rPr lang="fa-IR" dirty="0"/>
              <a:t>زنبور عسل، گرده گل و ماده چسبناک اگلوتینات را برای پر کردن سبد گرده با استفاده از پاهای عقب خود جمع‌آوری می‌کند تا گرده گل زنبور عسل بسازد. یک قاشق چای خوری گرده گل، یک زنبور عسل به مدت روزانه هشت ساعت در طول یک ماه کار زحمت می کشد.گرده ی گل باعث </a:t>
            </a:r>
            <a:r>
              <a:rPr lang="fa-IR"/>
              <a:t>لطافت </a:t>
            </a:r>
            <a:r>
              <a:rPr lang="en-GB"/>
              <a:t>پ</a:t>
            </a:r>
            <a:r>
              <a:rPr lang="fa-IR"/>
              <a:t>وست </a:t>
            </a:r>
            <a:r>
              <a:rPr lang="fa-IR" dirty="0"/>
              <a:t>می شود.</a:t>
            </a:r>
            <a:endParaRPr lang="en-US" dirty="0"/>
          </a:p>
        </p:txBody>
      </p:sp>
      <p:pic>
        <p:nvPicPr>
          <p:cNvPr id="27" name="Picture Placeholder 26" descr="common foods that can be found in beauty products like coconut, avacado, honey, etc.&#10;">
            <a:extLst>
              <a:ext uri="{FF2B5EF4-FFF2-40B4-BE49-F238E27FC236}">
                <a16:creationId xmlns:a16="http://schemas.microsoft.com/office/drawing/2014/main" id="{FC80FA98-D238-41BC-848B-15F7D2C9D0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6210300" y="407333"/>
            <a:ext cx="4953000" cy="3090862"/>
          </a:xfrm>
          <a:prstGeom prst="rect">
            <a:avLst/>
          </a:prstGeom>
          <a:ln>
            <a:noFill/>
          </a:ln>
          <a:effectLst>
            <a:outerShdw blurRad="292100" dist="139700" dir="2700000" algn="tl" rotWithShape="0">
              <a:srgbClr val="333333">
                <a:alpha val="65000"/>
              </a:srgbClr>
            </a:outerShdw>
          </a:effectLst>
        </p:spPr>
      </p:pic>
      <p:pic>
        <p:nvPicPr>
          <p:cNvPr id="29" name="Picture Placeholder 28" descr="sunflower">
            <a:extLst>
              <a:ext uri="{FF2B5EF4-FFF2-40B4-BE49-F238E27FC236}">
                <a16:creationId xmlns:a16="http://schemas.microsoft.com/office/drawing/2014/main" id="{071DE959-F62C-476A-A8B1-B4C0E3CC7BA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a:stretch/>
        </p:blipFill>
        <p:spPr>
          <a:xfrm>
            <a:off x="6210300" y="3881083"/>
            <a:ext cx="2316163" cy="2538413"/>
          </a:xfrm>
          <a:prstGeom prst="rect">
            <a:avLst/>
          </a:prstGeom>
          <a:ln>
            <a:noFill/>
          </a:ln>
          <a:effectLst>
            <a:outerShdw blurRad="292100" dist="139700" dir="2700000" algn="tl" rotWithShape="0">
              <a:srgbClr val="333333">
                <a:alpha val="65000"/>
              </a:srgbClr>
            </a:outerShdw>
          </a:effectLst>
        </p:spPr>
      </p:pic>
      <p:sp>
        <p:nvSpPr>
          <p:cNvPr id="34" name="Date Placeholder 33">
            <a:extLst>
              <a:ext uri="{FF2B5EF4-FFF2-40B4-BE49-F238E27FC236}">
                <a16:creationId xmlns:a16="http://schemas.microsoft.com/office/drawing/2014/main" id="{D30A968E-AB03-4BB5-BF8E-EB31DFD33B17}"/>
              </a:ext>
            </a:extLst>
          </p:cNvPr>
          <p:cNvSpPr>
            <a:spLocks noGrp="1"/>
          </p:cNvSpPr>
          <p:nvPr>
            <p:ph type="dt" sz="half" idx="2"/>
          </p:nvPr>
        </p:nvSpPr>
        <p:spPr/>
        <p:txBody>
          <a:bodyPr/>
          <a:lstStyle/>
          <a:p>
            <a:fld id="{9FEF76E7-2EBE-4103-B764-AD23619BE076}" type="datetime1">
              <a:rPr lang="en-US" smtClean="0"/>
              <a:pPr/>
              <a:t>3/5/2022</a:t>
            </a:fld>
            <a:endParaRPr lang="en-US" dirty="0"/>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3</a:t>
            </a:fld>
            <a:endParaRPr lang="en-US" dirty="0"/>
          </a:p>
        </p:txBody>
      </p:sp>
      <p:pic>
        <p:nvPicPr>
          <p:cNvPr id="8" name="Picture Placeholder 7">
            <a:extLst>
              <a:ext uri="{FF2B5EF4-FFF2-40B4-BE49-F238E27FC236}">
                <a16:creationId xmlns:a16="http://schemas.microsoft.com/office/drawing/2014/main" id="{9BC238B0-CD70-486D-84E2-3C2CD5EC33B5}"/>
              </a:ext>
            </a:extLst>
          </p:cNvPr>
          <p:cNvPicPr>
            <a:picLocks noGrp="1" noChangeAspect="1"/>
          </p:cNvPicPr>
          <p:nvPr>
            <p:ph type="pic" sz="quarter" idx="12"/>
          </p:nvPr>
        </p:nvPicPr>
        <p:blipFill>
          <a:blip r:embed="rId4"/>
          <a:srcRect l="19604" r="19604"/>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129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2167D-12A9-4B9D-BE85-12EEAFCDD7D7}"/>
              </a:ext>
            </a:extLst>
          </p:cNvPr>
          <p:cNvSpPr>
            <a:spLocks noGrp="1"/>
          </p:cNvSpPr>
          <p:nvPr>
            <p:ph type="body" sz="quarter" idx="21"/>
          </p:nvPr>
        </p:nvSpPr>
        <p:spPr>
          <a:xfrm>
            <a:off x="2421129" y="1359459"/>
            <a:ext cx="8991563" cy="1364095"/>
          </a:xfrm>
        </p:spPr>
        <p:txBody>
          <a:bodyPr/>
          <a:lstStyle/>
          <a:p>
            <a:pPr algn="r"/>
            <a:r>
              <a:rPr lang="fa-IR" sz="2000" dirty="0"/>
              <a:t>ما یک کرم گیاهی ساختیم که قادر به از بین بردن جوش و جای جوش ، اگزما، برطرف کننده ی جای زخم همچنین مرطوب کننده و سفید کننده ی پوست می باشد.  نسبت ترکیبات تمام مواد یکسان است به جز عسل که ربع نسبت دیگر ترکیبات می باشد.به جز عسل خواص و کارایی باقی مواد موجود در کرم در جدول زیر آمده است.</a:t>
            </a:r>
            <a:endParaRPr lang="en-US" sz="2000" dirty="0"/>
          </a:p>
        </p:txBody>
      </p:sp>
      <p:pic>
        <p:nvPicPr>
          <p:cNvPr id="20" name="Picture Placeholder 19">
            <a:extLst>
              <a:ext uri="{FF2B5EF4-FFF2-40B4-BE49-F238E27FC236}">
                <a16:creationId xmlns:a16="http://schemas.microsoft.com/office/drawing/2014/main" id="{FC2F0F06-8634-4507-B373-C9E9E009BD86}"/>
              </a:ext>
            </a:extLst>
          </p:cNvPr>
          <p:cNvPicPr>
            <a:picLocks noGrp="1" noChangeAspect="1"/>
          </p:cNvPicPr>
          <p:nvPr>
            <p:ph type="pic" sz="quarter" idx="11"/>
          </p:nvPr>
        </p:nvPicPr>
        <p:blipFill rotWithShape="1">
          <a:blip r:embed="rId2"/>
          <a:srcRect l="20101" r="20101"/>
          <a:stretch/>
        </p:blipFill>
        <p:spPr/>
      </p:pic>
      <p:pic>
        <p:nvPicPr>
          <p:cNvPr id="22" name="Picture Placeholder 21">
            <a:extLst>
              <a:ext uri="{FF2B5EF4-FFF2-40B4-BE49-F238E27FC236}">
                <a16:creationId xmlns:a16="http://schemas.microsoft.com/office/drawing/2014/main" id="{0750C900-1300-4266-BFEB-29240A6D6CE4}"/>
              </a:ext>
            </a:extLst>
          </p:cNvPr>
          <p:cNvPicPr>
            <a:picLocks noGrp="1" noChangeAspect="1"/>
          </p:cNvPicPr>
          <p:nvPr>
            <p:ph type="pic" sz="quarter" idx="12"/>
          </p:nvPr>
        </p:nvPicPr>
        <p:blipFill rotWithShape="1">
          <a:blip r:embed="rId3"/>
          <a:srcRect l="25314" r="25314"/>
          <a:stretch/>
        </p:blipFill>
        <p:spPr/>
      </p:pic>
      <p:pic>
        <p:nvPicPr>
          <p:cNvPr id="24" name="Picture Placeholder 23">
            <a:extLst>
              <a:ext uri="{FF2B5EF4-FFF2-40B4-BE49-F238E27FC236}">
                <a16:creationId xmlns:a16="http://schemas.microsoft.com/office/drawing/2014/main" id="{FA4A5FDD-83FB-4158-B81F-40951DDB605D}"/>
              </a:ext>
            </a:extLst>
          </p:cNvPr>
          <p:cNvPicPr>
            <a:picLocks noGrp="1" noChangeAspect="1"/>
          </p:cNvPicPr>
          <p:nvPr>
            <p:ph type="pic" sz="quarter" idx="13"/>
          </p:nvPr>
        </p:nvPicPr>
        <p:blipFill rotWithShape="1">
          <a:blip r:embed="rId4"/>
          <a:srcRect l="25314" r="25314"/>
          <a:stretch/>
        </p:blipFill>
        <p:spPr/>
      </p:pic>
      <p:pic>
        <p:nvPicPr>
          <p:cNvPr id="34" name="Picture Placeholder 33">
            <a:extLst>
              <a:ext uri="{FF2B5EF4-FFF2-40B4-BE49-F238E27FC236}">
                <a16:creationId xmlns:a16="http://schemas.microsoft.com/office/drawing/2014/main" id="{F682C613-6280-43B9-B7D7-38CBC03EE1CA}"/>
              </a:ext>
            </a:extLst>
          </p:cNvPr>
          <p:cNvPicPr>
            <a:picLocks noGrp="1" noChangeAspect="1"/>
          </p:cNvPicPr>
          <p:nvPr>
            <p:ph type="pic" sz="quarter" idx="14"/>
          </p:nvPr>
        </p:nvPicPr>
        <p:blipFill>
          <a:blip r:embed="rId5"/>
          <a:srcRect l="31011" r="31011"/>
          <a:stretch>
            <a:fillRect/>
          </a:stretch>
        </p:blipFill>
        <p:spPr>
          <a:xfrm>
            <a:off x="9314627" y="3570497"/>
            <a:ext cx="1876425" cy="2847975"/>
          </a:xfrm>
        </p:spPr>
      </p:pic>
      <p:pic>
        <p:nvPicPr>
          <p:cNvPr id="26" name="Picture Placeholder 25">
            <a:extLst>
              <a:ext uri="{FF2B5EF4-FFF2-40B4-BE49-F238E27FC236}">
                <a16:creationId xmlns:a16="http://schemas.microsoft.com/office/drawing/2014/main" id="{D4E6CE7D-5B20-4D7A-B0AF-DB88FC293F67}"/>
              </a:ext>
            </a:extLst>
          </p:cNvPr>
          <p:cNvPicPr>
            <a:picLocks noGrp="1" noChangeAspect="1"/>
          </p:cNvPicPr>
          <p:nvPr>
            <p:ph type="pic" sz="quarter" idx="15"/>
          </p:nvPr>
        </p:nvPicPr>
        <p:blipFill rotWithShape="1">
          <a:blip r:embed="rId6"/>
          <a:srcRect l="28111" r="28111"/>
          <a:stretch/>
        </p:blipFill>
        <p:spPr>
          <a:xfrm>
            <a:off x="7239070" y="3557920"/>
            <a:ext cx="1874874" cy="2848123"/>
          </a:xfrm>
        </p:spPr>
      </p:pic>
      <p:sp>
        <p:nvSpPr>
          <p:cNvPr id="8" name="Date Placeholder 7">
            <a:extLst>
              <a:ext uri="{FF2B5EF4-FFF2-40B4-BE49-F238E27FC236}">
                <a16:creationId xmlns:a16="http://schemas.microsoft.com/office/drawing/2014/main" id="{D051DA94-05FA-4FC7-A6A3-40D28DC31AA1}"/>
              </a:ext>
            </a:extLst>
          </p:cNvPr>
          <p:cNvSpPr>
            <a:spLocks noGrp="1"/>
          </p:cNvSpPr>
          <p:nvPr>
            <p:ph type="dt" sz="half" idx="2"/>
          </p:nvPr>
        </p:nvSpPr>
        <p:spPr/>
        <p:txBody>
          <a:bodyPr/>
          <a:lstStyle/>
          <a:p>
            <a:fld id="{AAD2DF6D-B715-4785-8DEA-9165C638CF44}" type="datetime1">
              <a:rPr lang="en-US" smtClean="0"/>
              <a:t>3/5/2022</a:t>
            </a:fld>
            <a:endParaRPr lang="en-US" dirty="0"/>
          </a:p>
        </p:txBody>
      </p:sp>
      <p:sp>
        <p:nvSpPr>
          <p:cNvPr id="9" name="Slide Number Placeholder 8">
            <a:extLst>
              <a:ext uri="{FF2B5EF4-FFF2-40B4-BE49-F238E27FC236}">
                <a16:creationId xmlns:a16="http://schemas.microsoft.com/office/drawing/2014/main" id="{5B337B1A-485C-4AFB-9A9B-58DC5EB30ECE}"/>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itle 9">
            <a:extLst>
              <a:ext uri="{FF2B5EF4-FFF2-40B4-BE49-F238E27FC236}">
                <a16:creationId xmlns:a16="http://schemas.microsoft.com/office/drawing/2014/main" id="{E28366F5-9EDF-4EB6-834A-C29271596BE1}"/>
              </a:ext>
            </a:extLst>
          </p:cNvPr>
          <p:cNvSpPr>
            <a:spLocks noGrp="1"/>
          </p:cNvSpPr>
          <p:nvPr>
            <p:ph type="title"/>
          </p:nvPr>
        </p:nvSpPr>
        <p:spPr>
          <a:xfrm>
            <a:off x="1261276" y="337128"/>
            <a:ext cx="8991563" cy="1005839"/>
          </a:xfrm>
        </p:spPr>
        <p:txBody>
          <a:bodyPr/>
          <a:lstStyle/>
          <a:p>
            <a:pPr algn="ctr"/>
            <a:r>
              <a:rPr lang="fa-IR" dirty="0"/>
              <a:t>ساخت کرم </a:t>
            </a:r>
            <a:endParaRPr lang="en-US" dirty="0"/>
          </a:p>
        </p:txBody>
      </p:sp>
      <p:sp>
        <p:nvSpPr>
          <p:cNvPr id="18" name="Text Placeholder 17">
            <a:extLst>
              <a:ext uri="{FF2B5EF4-FFF2-40B4-BE49-F238E27FC236}">
                <a16:creationId xmlns:a16="http://schemas.microsoft.com/office/drawing/2014/main" id="{41759162-F846-49D9-8FF9-AEB26D76829B}"/>
              </a:ext>
            </a:extLst>
          </p:cNvPr>
          <p:cNvSpPr>
            <a:spLocks noGrp="1"/>
          </p:cNvSpPr>
          <p:nvPr>
            <p:ph type="body" sz="quarter" idx="16"/>
          </p:nvPr>
        </p:nvSpPr>
        <p:spPr/>
        <p:txBody>
          <a:bodyPr/>
          <a:lstStyle/>
          <a:p>
            <a:pPr algn="ctr"/>
            <a:r>
              <a:rPr lang="fa-IR" dirty="0"/>
              <a:t>جوش شیرین</a:t>
            </a:r>
            <a:endParaRPr lang="en-US" dirty="0"/>
          </a:p>
        </p:txBody>
      </p:sp>
      <p:sp>
        <p:nvSpPr>
          <p:cNvPr id="12" name="Text Placeholder 11">
            <a:extLst>
              <a:ext uri="{FF2B5EF4-FFF2-40B4-BE49-F238E27FC236}">
                <a16:creationId xmlns:a16="http://schemas.microsoft.com/office/drawing/2014/main" id="{74706822-51B0-4050-B5A5-879384DCB7C5}"/>
              </a:ext>
            </a:extLst>
          </p:cNvPr>
          <p:cNvSpPr>
            <a:spLocks noGrp="1"/>
          </p:cNvSpPr>
          <p:nvPr>
            <p:ph type="body" sz="quarter" idx="17"/>
          </p:nvPr>
        </p:nvSpPr>
        <p:spPr/>
        <p:txBody>
          <a:bodyPr/>
          <a:lstStyle/>
          <a:p>
            <a:pPr algn="ctr"/>
            <a:r>
              <a:rPr lang="fa-IR" dirty="0"/>
              <a:t>ماست </a:t>
            </a:r>
            <a:endParaRPr lang="en-US" dirty="0"/>
          </a:p>
        </p:txBody>
      </p:sp>
      <p:sp>
        <p:nvSpPr>
          <p:cNvPr id="13" name="Text Placeholder 12">
            <a:extLst>
              <a:ext uri="{FF2B5EF4-FFF2-40B4-BE49-F238E27FC236}">
                <a16:creationId xmlns:a16="http://schemas.microsoft.com/office/drawing/2014/main" id="{F0DE6693-EAAE-4A20-A538-16F88D393CB7}"/>
              </a:ext>
            </a:extLst>
          </p:cNvPr>
          <p:cNvSpPr>
            <a:spLocks noGrp="1"/>
          </p:cNvSpPr>
          <p:nvPr>
            <p:ph type="body" sz="quarter" idx="18"/>
          </p:nvPr>
        </p:nvSpPr>
        <p:spPr/>
        <p:txBody>
          <a:bodyPr/>
          <a:lstStyle/>
          <a:p>
            <a:pPr algn="ctr"/>
            <a:r>
              <a:rPr lang="fa-IR" dirty="0"/>
              <a:t>دارچین</a:t>
            </a:r>
            <a:endParaRPr lang="en-US" dirty="0"/>
          </a:p>
        </p:txBody>
      </p:sp>
      <p:sp>
        <p:nvSpPr>
          <p:cNvPr id="14" name="Text Placeholder 13">
            <a:extLst>
              <a:ext uri="{FF2B5EF4-FFF2-40B4-BE49-F238E27FC236}">
                <a16:creationId xmlns:a16="http://schemas.microsoft.com/office/drawing/2014/main" id="{4F29BA58-B22B-4EEE-9725-3DD3B9FC11A4}"/>
              </a:ext>
            </a:extLst>
          </p:cNvPr>
          <p:cNvSpPr>
            <a:spLocks noGrp="1"/>
          </p:cNvSpPr>
          <p:nvPr>
            <p:ph type="body" sz="quarter" idx="19"/>
          </p:nvPr>
        </p:nvSpPr>
        <p:spPr/>
        <p:txBody>
          <a:bodyPr/>
          <a:lstStyle/>
          <a:p>
            <a:pPr algn="ctr"/>
            <a:r>
              <a:rPr lang="fa-IR" dirty="0"/>
              <a:t>روغن سیاهدانه و روغن آووکادو</a:t>
            </a:r>
            <a:endParaRPr lang="en-US" dirty="0"/>
          </a:p>
        </p:txBody>
      </p:sp>
      <p:sp>
        <p:nvSpPr>
          <p:cNvPr id="15" name="Text Placeholder 14">
            <a:extLst>
              <a:ext uri="{FF2B5EF4-FFF2-40B4-BE49-F238E27FC236}">
                <a16:creationId xmlns:a16="http://schemas.microsoft.com/office/drawing/2014/main" id="{C8E3438A-21A3-4872-96A6-38AC48265D7C}"/>
              </a:ext>
            </a:extLst>
          </p:cNvPr>
          <p:cNvSpPr>
            <a:spLocks noGrp="1"/>
          </p:cNvSpPr>
          <p:nvPr>
            <p:ph type="body" sz="quarter" idx="20"/>
          </p:nvPr>
        </p:nvSpPr>
        <p:spPr>
          <a:xfrm>
            <a:off x="9545792" y="2765993"/>
            <a:ext cx="1866900" cy="711200"/>
          </a:xfrm>
        </p:spPr>
        <p:txBody>
          <a:bodyPr/>
          <a:lstStyle/>
          <a:p>
            <a:r>
              <a:rPr lang="fa-IR" dirty="0"/>
              <a:t>روغن بادام </a:t>
            </a:r>
            <a:endParaRPr lang="en-US" dirty="0"/>
          </a:p>
        </p:txBody>
      </p:sp>
    </p:spTree>
    <p:extLst>
      <p:ext uri="{BB962C8B-B14F-4D97-AF65-F5344CB8AC3E}">
        <p14:creationId xmlns:p14="http://schemas.microsoft.com/office/powerpoint/2010/main" val="58354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1621D-45F0-4778-81AC-414942C6EADB}"/>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4" name="Title 3">
            <a:extLst>
              <a:ext uri="{FF2B5EF4-FFF2-40B4-BE49-F238E27FC236}">
                <a16:creationId xmlns:a16="http://schemas.microsoft.com/office/drawing/2014/main" id="{7D47341C-B404-4D2A-9F32-45ACD8623DAA}"/>
              </a:ext>
            </a:extLst>
          </p:cNvPr>
          <p:cNvSpPr>
            <a:spLocks noGrp="1"/>
          </p:cNvSpPr>
          <p:nvPr>
            <p:ph type="title"/>
          </p:nvPr>
        </p:nvSpPr>
        <p:spPr/>
        <p:txBody>
          <a:bodyPr/>
          <a:lstStyle/>
          <a:p>
            <a:pPr algn="ctr"/>
            <a:r>
              <a:rPr lang="fa-IR" dirty="0"/>
              <a:t>خواص هر ماده </a:t>
            </a:r>
            <a:endParaRPr lang="en-US" dirty="0"/>
          </a:p>
        </p:txBody>
      </p:sp>
      <p:sp>
        <p:nvSpPr>
          <p:cNvPr id="7" name="TextBox 6">
            <a:extLst>
              <a:ext uri="{FF2B5EF4-FFF2-40B4-BE49-F238E27FC236}">
                <a16:creationId xmlns:a16="http://schemas.microsoft.com/office/drawing/2014/main" id="{043BD868-42E3-4A67-A291-ABDAAF7E386E}"/>
              </a:ext>
            </a:extLst>
          </p:cNvPr>
          <p:cNvSpPr txBox="1"/>
          <p:nvPr/>
        </p:nvSpPr>
        <p:spPr>
          <a:xfrm>
            <a:off x="7173157" y="1873188"/>
            <a:ext cx="4474346" cy="4524315"/>
          </a:xfrm>
          <a:prstGeom prst="rect">
            <a:avLst/>
          </a:prstGeom>
          <a:noFill/>
        </p:spPr>
        <p:txBody>
          <a:bodyPr wrap="square" rtlCol="0">
            <a:spAutoFit/>
          </a:bodyPr>
          <a:lstStyle/>
          <a:p>
            <a:pPr algn="r"/>
            <a:r>
              <a:rPr lang="fa-IR" dirty="0"/>
              <a:t>جوش شیرین:</a:t>
            </a:r>
          </a:p>
          <a:p>
            <a:pPr algn="r"/>
            <a:r>
              <a:rPr lang="fa-IR" dirty="0"/>
              <a:t>درمان جوش- آکنه و نقاط سیاه روی صورت</a:t>
            </a:r>
          </a:p>
          <a:p>
            <a:pPr algn="r"/>
            <a:endParaRPr lang="fa-IR" dirty="0"/>
          </a:p>
          <a:p>
            <a:pPr algn="r"/>
            <a:r>
              <a:rPr lang="fa-IR" dirty="0"/>
              <a:t>روغن سیاهدانه و روغن آووکادو:</a:t>
            </a:r>
          </a:p>
          <a:p>
            <a:pPr algn="r"/>
            <a:r>
              <a:rPr lang="fa-IR" dirty="0"/>
              <a:t>درمان جراحت و زخم</a:t>
            </a:r>
          </a:p>
          <a:p>
            <a:pPr algn="r"/>
            <a:endParaRPr lang="fa-IR" dirty="0"/>
          </a:p>
          <a:p>
            <a:pPr algn="r"/>
            <a:endParaRPr lang="fa-IR" dirty="0"/>
          </a:p>
          <a:p>
            <a:pPr algn="r"/>
            <a:r>
              <a:rPr lang="fa-IR" dirty="0"/>
              <a:t>روغن بادام:</a:t>
            </a:r>
          </a:p>
          <a:p>
            <a:pPr algn="r"/>
            <a:r>
              <a:rPr lang="fa-IR" dirty="0"/>
              <a:t>اب رسان </a:t>
            </a:r>
          </a:p>
          <a:p>
            <a:pPr algn="r"/>
            <a:endParaRPr lang="fa-IR" dirty="0"/>
          </a:p>
          <a:p>
            <a:pPr algn="r"/>
            <a:endParaRPr lang="fa-IR" dirty="0"/>
          </a:p>
          <a:p>
            <a:pPr algn="r"/>
            <a:r>
              <a:rPr lang="fa-IR" dirty="0"/>
              <a:t>ماست:</a:t>
            </a:r>
          </a:p>
          <a:p>
            <a:pPr algn="r"/>
            <a:r>
              <a:rPr lang="fa-IR" dirty="0"/>
              <a:t>ضد پیری پوست و سفید کردن پوست</a:t>
            </a:r>
          </a:p>
          <a:p>
            <a:pPr algn="r"/>
            <a:endParaRPr lang="fa-IR" dirty="0"/>
          </a:p>
          <a:p>
            <a:pPr algn="r"/>
            <a:r>
              <a:rPr lang="fa-IR" dirty="0"/>
              <a:t>دارچین:</a:t>
            </a:r>
          </a:p>
          <a:p>
            <a:pPr algn="r"/>
            <a:r>
              <a:rPr lang="fa-IR" dirty="0"/>
              <a:t>درمان اگزما</a:t>
            </a:r>
            <a:endParaRPr lang="en-US" dirty="0"/>
          </a:p>
        </p:txBody>
      </p:sp>
      <p:sp>
        <p:nvSpPr>
          <p:cNvPr id="8" name="TextBox 7">
            <a:extLst>
              <a:ext uri="{FF2B5EF4-FFF2-40B4-BE49-F238E27FC236}">
                <a16:creationId xmlns:a16="http://schemas.microsoft.com/office/drawing/2014/main" id="{EEA0D42C-BAE6-43A8-8C17-B001B7DA88F6}"/>
              </a:ext>
            </a:extLst>
          </p:cNvPr>
          <p:cNvSpPr txBox="1"/>
          <p:nvPr/>
        </p:nvSpPr>
        <p:spPr>
          <a:xfrm>
            <a:off x="1331651" y="3459865"/>
            <a:ext cx="5157926" cy="646331"/>
          </a:xfrm>
          <a:prstGeom prst="rect">
            <a:avLst/>
          </a:prstGeom>
          <a:noFill/>
        </p:spPr>
        <p:txBody>
          <a:bodyPr wrap="square" rtlCol="0">
            <a:spAutoFit/>
          </a:bodyPr>
          <a:lstStyle/>
          <a:p>
            <a:pPr algn="r"/>
            <a:r>
              <a:rPr lang="fa-IR" b="1" dirty="0">
                <a:solidFill>
                  <a:schemeClr val="bg1">
                    <a:lumMod val="95000"/>
                    <a:lumOff val="5000"/>
                  </a:schemeClr>
                </a:solidFill>
                <a:highlight>
                  <a:srgbClr val="808080"/>
                </a:highlight>
              </a:rPr>
              <a:t>لازم به ذکر است که عسل به تنهایی تمام ویژگی های مواد فوق را دارد.</a:t>
            </a:r>
            <a:endParaRPr lang="en-US" b="1" dirty="0">
              <a:solidFill>
                <a:schemeClr val="bg1">
                  <a:lumMod val="95000"/>
                  <a:lumOff val="5000"/>
                </a:schemeClr>
              </a:solidFill>
              <a:highlight>
                <a:srgbClr val="808080"/>
              </a:highlight>
            </a:endParaRPr>
          </a:p>
        </p:txBody>
      </p:sp>
    </p:spTree>
    <p:extLst>
      <p:ext uri="{BB962C8B-B14F-4D97-AF65-F5344CB8AC3E}">
        <p14:creationId xmlns:p14="http://schemas.microsoft.com/office/powerpoint/2010/main" val="234624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A931-F348-4A41-A5F4-69657F3CA0F6}"/>
              </a:ext>
            </a:extLst>
          </p:cNvPr>
          <p:cNvSpPr>
            <a:spLocks noGrp="1"/>
          </p:cNvSpPr>
          <p:nvPr>
            <p:ph type="title"/>
          </p:nvPr>
        </p:nvSpPr>
        <p:spPr/>
        <p:txBody>
          <a:bodyPr/>
          <a:lstStyle/>
          <a:p>
            <a:pPr algn="ctr"/>
            <a:r>
              <a:rPr lang="fa-IR" dirty="0"/>
              <a:t>منابع</a:t>
            </a:r>
            <a:endParaRPr lang="en-US" dirty="0"/>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1028700" y="3556001"/>
            <a:ext cx="3108960" cy="2534081"/>
          </a:xfrm>
        </p:spPr>
        <p:txBody>
          <a:bodyPr>
            <a:normAutofit fontScale="77500" lnSpcReduction="20000"/>
          </a:bodyPr>
          <a:lstStyle/>
          <a:p>
            <a:pPr marL="0" indent="0" algn="r" rtl="1">
              <a:buNone/>
              <a:defRPr/>
            </a:pPr>
            <a:endParaRPr lang="en-US" sz="1200" dirty="0">
              <a:solidFill>
                <a:schemeClr val="tx2">
                  <a:lumMod val="50000"/>
                </a:schemeClr>
              </a:solidFill>
              <a:cs typeface="Biome Light" panose="020B0303030204020804" pitchFamily="34" charset="0"/>
            </a:endParaRPr>
          </a:p>
          <a:p>
            <a:pPr>
              <a:defRPr/>
            </a:pPr>
            <a:r>
              <a:rPr lang="en-US" sz="1800" dirty="0">
                <a:solidFill>
                  <a:schemeClr val="tx2">
                    <a:lumMod val="50000"/>
                  </a:schemeClr>
                </a:solidFill>
                <a:cs typeface="Biome Light" panose="020B0303030204020804" pitchFamily="34" charset="0"/>
                <a:hlinkClick r:id="rId2"/>
              </a:rPr>
              <a:t>https://civilica.com</a:t>
            </a:r>
            <a:r>
              <a:rPr lang="en-US" sz="1200" dirty="0">
                <a:solidFill>
                  <a:schemeClr val="tx2">
                    <a:lumMod val="50000"/>
                  </a:schemeClr>
                </a:solidFill>
                <a:cs typeface="Biome Light" panose="020B0303030204020804" pitchFamily="34" charset="0"/>
                <a:hlinkClick r:id="rId2"/>
              </a:rPr>
              <a:t>/d</a:t>
            </a:r>
            <a:r>
              <a:rPr lang="en-US" sz="1800" dirty="0">
                <a:solidFill>
                  <a:schemeClr val="tx2">
                    <a:lumMod val="50000"/>
                  </a:schemeClr>
                </a:solidFill>
                <a:cs typeface="Biome Light" panose="020B0303030204020804" pitchFamily="34" charset="0"/>
                <a:hlinkClick r:id="rId2"/>
              </a:rPr>
              <a:t>oc/258608/</a:t>
            </a:r>
            <a:endParaRPr lang="fa-IR" sz="1800" dirty="0">
              <a:solidFill>
                <a:schemeClr val="tx2">
                  <a:lumMod val="50000"/>
                </a:schemeClr>
              </a:solidFill>
              <a:cs typeface="Biome Light" panose="020B0303030204020804" pitchFamily="34" charset="0"/>
            </a:endParaRPr>
          </a:p>
          <a:p>
            <a:pPr algn="r" rtl="1">
              <a:defRPr/>
            </a:pPr>
            <a:r>
              <a:rPr lang="fa-IR" sz="1800">
                <a:solidFill>
                  <a:schemeClr val="tx2">
                    <a:lumMod val="50000"/>
                  </a:schemeClr>
                </a:solidFill>
                <a:cs typeface="Biome Light" panose="020B0303030204020804" pitchFamily="34" charset="0"/>
              </a:rPr>
              <a:t>در سایت </a:t>
            </a:r>
            <a:r>
              <a:rPr lang="fa-IR" sz="1800" dirty="0">
                <a:solidFill>
                  <a:schemeClr val="tx2">
                    <a:lumMod val="50000"/>
                  </a:schemeClr>
                </a:solidFill>
                <a:cs typeface="Biome Light" panose="020B0303030204020804" pitchFamily="34" charset="0"/>
              </a:rPr>
              <a:t>سیویلیکا ؛خواص عسل ،دکتر محمد حسین صالحی سورمقی ،سال انتشار:1392،محل انتشار:</a:t>
            </a:r>
            <a:r>
              <a:rPr lang="fa-IR" sz="1800">
                <a:solidFill>
                  <a:schemeClr val="tx2">
                    <a:lumMod val="50000"/>
                  </a:schemeClr>
                </a:solidFill>
                <a:cs typeface="Biome Light" panose="020B0303030204020804" pitchFamily="34" charset="0"/>
              </a:rPr>
              <a:t>اولین </a:t>
            </a:r>
            <a:r>
              <a:rPr lang="en-GB" sz="1800">
                <a:solidFill>
                  <a:schemeClr val="tx2">
                    <a:lumMod val="50000"/>
                  </a:schemeClr>
                </a:solidFill>
                <a:cs typeface="Biome Light" panose="020B0303030204020804" pitchFamily="34" charset="0"/>
              </a:rPr>
              <a:t>همایش</a:t>
            </a:r>
            <a:r>
              <a:rPr lang="fa-IR" sz="1800">
                <a:solidFill>
                  <a:schemeClr val="tx2">
                    <a:lumMod val="50000"/>
                  </a:schemeClr>
                </a:solidFill>
                <a:cs typeface="Biome Light" panose="020B0303030204020804" pitchFamily="34" charset="0"/>
              </a:rPr>
              <a:t> </a:t>
            </a:r>
            <a:r>
              <a:rPr lang="fa-IR" sz="1800" dirty="0">
                <a:solidFill>
                  <a:schemeClr val="tx2">
                    <a:lumMod val="50000"/>
                  </a:schemeClr>
                </a:solidFill>
                <a:cs typeface="Biome Light" panose="020B0303030204020804" pitchFamily="34" charset="0"/>
              </a:rPr>
              <a:t>سراسری کشاورزی و منابع طبیعی پایدار ،کلید واژه ها :عسل/قند/ویتامیمن/املاح</a:t>
            </a:r>
            <a:endParaRPr lang="en-US" sz="1800" dirty="0">
              <a:solidFill>
                <a:srgbClr val="C0C9C2">
                  <a:lumMod val="50000"/>
                </a:srgbClr>
              </a:solidFill>
              <a:cs typeface="Biome Light" panose="020B03030302040208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pPr algn="r" rtl="1"/>
            <a:endParaRPr lang="en-US" sz="1200" dirty="0">
              <a:solidFill>
                <a:schemeClr val="tx2">
                  <a:lumMod val="50000"/>
                </a:schemeClr>
              </a:solidFill>
              <a:cs typeface="Biome Light" panose="020B0303030204020804" pitchFamily="34" charset="0"/>
            </a:endParaRPr>
          </a:p>
        </p:txBody>
      </p:sp>
      <p:sp>
        <p:nvSpPr>
          <p:cNvPr id="25" name="Content Placeholder 24">
            <a:extLst>
              <a:ext uri="{FF2B5EF4-FFF2-40B4-BE49-F238E27FC236}">
                <a16:creationId xmlns:a16="http://schemas.microsoft.com/office/drawing/2014/main" id="{EEC41F11-47BD-44B1-BF22-D3C7965626ED}"/>
              </a:ext>
            </a:extLst>
          </p:cNvPr>
          <p:cNvSpPr>
            <a:spLocks noGrp="1"/>
          </p:cNvSpPr>
          <p:nvPr>
            <p:ph idx="4294967295"/>
          </p:nvPr>
        </p:nvSpPr>
        <p:spPr>
          <a:xfrm>
            <a:off x="4541520" y="3556001"/>
            <a:ext cx="3108960" cy="228599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dirty="0">
                <a:solidFill>
                  <a:srgbClr val="C0C9C2">
                    <a:lumMod val="50000"/>
                  </a:srgbClr>
                </a:solidFill>
                <a:cs typeface="Biome Light" panose="020B0303030204020804" pitchFamily="34" charset="0"/>
              </a:rPr>
              <a:t>https://sid.ir/fa/journal/ViewPaper.aspx?id=499177</a:t>
            </a:r>
            <a:endParaRPr kumimoji="0" lang="en-US" sz="1200" b="0" i="0" u="none" strike="noStrike" kern="1200" cap="none" spc="0" normalizeH="0" baseline="0" noProof="0" dirty="0">
              <a:ln>
                <a:noFill/>
              </a:ln>
              <a:solidFill>
                <a:srgbClr val="C0C9C2">
                  <a:lumMod val="50000"/>
                </a:srgbClr>
              </a:solidFill>
              <a:effectLst/>
              <a:uLnTx/>
              <a:uFillTx/>
              <a:ea typeface="+mn-ea"/>
              <a:cs typeface="Biome Light" panose="020B0303030204020804" pitchFamily="34" charset="0"/>
            </a:endParaRPr>
          </a:p>
          <a:p>
            <a:pPr algn="r" rtl="1"/>
            <a:r>
              <a:rPr lang="en-GB" sz="1200">
                <a:solidFill>
                  <a:schemeClr val="accent1">
                    <a:lumMod val="50000"/>
                  </a:schemeClr>
                </a:solidFill>
              </a:rPr>
              <a:t>در سایت</a:t>
            </a:r>
            <a:r>
              <a:rPr lang="fa-IR" sz="1200">
                <a:solidFill>
                  <a:schemeClr val="accent1">
                    <a:lumMod val="50000"/>
                  </a:schemeClr>
                </a:solidFill>
              </a:rPr>
              <a:t> </a:t>
            </a:r>
            <a:r>
              <a:rPr lang="en-US" sz="1200" dirty="0">
                <a:solidFill>
                  <a:schemeClr val="accent1">
                    <a:lumMod val="50000"/>
                  </a:schemeClr>
                </a:solidFill>
              </a:rPr>
              <a:t>sid.ir</a:t>
            </a:r>
            <a:r>
              <a:rPr lang="fa-IR" sz="1200" dirty="0">
                <a:solidFill>
                  <a:schemeClr val="accent1">
                    <a:lumMod val="50000"/>
                  </a:schemeClr>
                </a:solidFill>
              </a:rPr>
              <a:t> ،مروری بر اثرات درمانی مواد زیست فعال در محصولات زنبوری ،سپیده حسامی ،حسین خادم حقیقیان،سال انتشار:1397،محل انتشار:مجله ی علمی دانشگاه علوم پزشکی قزوین، کلید واژه ها:عسل/بره موم/ژل رویال/گرده ی زنبور عسل</a:t>
            </a:r>
            <a:endParaRPr lang="en-US" sz="1200" dirty="0">
              <a:solidFill>
                <a:schemeClr val="accent1">
                  <a:lumMod val="50000"/>
                </a:schemeClr>
              </a:solidFill>
            </a:endParaRPr>
          </a:p>
        </p:txBody>
      </p:sp>
      <p:sp>
        <p:nvSpPr>
          <p:cNvPr id="26" name="Content Placeholder 25">
            <a:extLst>
              <a:ext uri="{FF2B5EF4-FFF2-40B4-BE49-F238E27FC236}">
                <a16:creationId xmlns:a16="http://schemas.microsoft.com/office/drawing/2014/main" id="{34CC2084-FCB9-4F4B-8B47-44B2A81D5235}"/>
              </a:ext>
            </a:extLst>
          </p:cNvPr>
          <p:cNvSpPr>
            <a:spLocks noGrp="1"/>
          </p:cNvSpPr>
          <p:nvPr>
            <p:ph idx="4294967295"/>
          </p:nvPr>
        </p:nvSpPr>
        <p:spPr>
          <a:xfrm>
            <a:off x="8054340" y="3556001"/>
            <a:ext cx="3108960" cy="2285999"/>
          </a:xfrm>
        </p:spPr>
        <p:txBody>
          <a:bodyPr>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chemeClr val="tx1">
                    <a:lumMod val="95000"/>
                    <a:lumOff val="5000"/>
                  </a:schemeClr>
                </a:solidFill>
                <a:effectLst/>
                <a:uLnTx/>
                <a:uFillTx/>
                <a:ea typeface="+mn-ea"/>
                <a:cs typeface="Biome Light" panose="020B0303030204020804" pitchFamily="34" charset="0"/>
              </a:rPr>
              <a:t>کلید واژه ها</a:t>
            </a:r>
            <a:endParaRPr kumimoji="0" lang="en-US" sz="2000" b="0" i="0" u="none" strike="noStrike" kern="1200" cap="none" spc="0" normalizeH="0" baseline="0" noProof="0" dirty="0">
              <a:ln>
                <a:noFill/>
              </a:ln>
              <a:solidFill>
                <a:schemeClr val="tx1">
                  <a:lumMod val="95000"/>
                  <a:lumOff val="5000"/>
                </a:schemeClr>
              </a:solidFill>
              <a:effectLst/>
              <a:uLnTx/>
              <a:uFillTx/>
              <a:ea typeface="+mn-ea"/>
              <a:cs typeface="Biome Light" panose="020B0303030204020804" pitchFamily="34" charset="0"/>
            </a:endParaRP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عسل</a:t>
            </a:r>
            <a:endParaRPr lang="en-US" sz="2000" dirty="0">
              <a:solidFill>
                <a:schemeClr val="tx1">
                  <a:lumMod val="95000"/>
                  <a:lumOff val="5000"/>
                </a:schemeClr>
              </a:solidFill>
              <a:cs typeface="Biome Light" panose="020B0303030204020804" pitchFamily="34" charset="0"/>
            </a:endParaRP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قند</a:t>
            </a:r>
            <a:endParaRPr lang="en-US" sz="2000" dirty="0">
              <a:solidFill>
                <a:schemeClr val="tx1">
                  <a:lumMod val="95000"/>
                  <a:lumOff val="5000"/>
                </a:schemeClr>
              </a:solidFill>
              <a:cs typeface="Biome Light" panose="020B0303030204020804" pitchFamily="34" charset="0"/>
            </a:endParaRP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ویتامین</a:t>
            </a:r>
            <a:endParaRPr lang="en-US" sz="2000" dirty="0">
              <a:solidFill>
                <a:schemeClr val="tx1">
                  <a:lumMod val="95000"/>
                  <a:lumOff val="5000"/>
                </a:schemeClr>
              </a:solidFill>
              <a:cs typeface="Biome Light" panose="020B0303030204020804" pitchFamily="34" charset="0"/>
            </a:endParaRP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املاح</a:t>
            </a: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ژل رویال</a:t>
            </a:r>
          </a:p>
          <a:p>
            <a:pPr marL="228600" indent="-228600" algn="r" rtl="1">
              <a:lnSpc>
                <a:spcPct val="90000"/>
              </a:lnSpc>
              <a:spcBef>
                <a:spcPts val="1000"/>
              </a:spcBef>
              <a:buFont typeface="Arial" panose="020B0604020202020204" pitchFamily="34" charset="0"/>
              <a:buChar char="•"/>
              <a:defRPr/>
            </a:pPr>
            <a:r>
              <a:rPr lang="fa-IR" sz="2000" dirty="0">
                <a:solidFill>
                  <a:schemeClr val="tx1">
                    <a:lumMod val="95000"/>
                    <a:lumOff val="5000"/>
                  </a:schemeClr>
                </a:solidFill>
                <a:cs typeface="Biome Light" panose="020B0303030204020804" pitchFamily="34" charset="0"/>
              </a:rPr>
              <a:t>گرده ی زنبور عسل</a:t>
            </a:r>
          </a:p>
          <a:p>
            <a:pPr marL="0" indent="0" algn="r" rtl="1">
              <a:lnSpc>
                <a:spcPct val="90000"/>
              </a:lnSpc>
              <a:spcBef>
                <a:spcPts val="1000"/>
              </a:spcBef>
              <a:buNone/>
              <a:defRPr/>
            </a:pPr>
            <a:endParaRPr lang="en-US" sz="2000" dirty="0">
              <a:solidFill>
                <a:schemeClr val="tx1">
                  <a:lumMod val="95000"/>
                  <a:lumOff val="5000"/>
                </a:schemeClr>
              </a:solidFill>
              <a:cs typeface="Biome Light" panose="020B0303030204020804" pitchFamily="34" charset="0"/>
            </a:endParaRPr>
          </a:p>
        </p:txBody>
      </p:sp>
      <p:sp>
        <p:nvSpPr>
          <p:cNvPr id="38" name="Date Placeholder 37">
            <a:extLst>
              <a:ext uri="{FF2B5EF4-FFF2-40B4-BE49-F238E27FC236}">
                <a16:creationId xmlns:a16="http://schemas.microsoft.com/office/drawing/2014/main" id="{44BB509D-E79A-48CF-9C7A-2B385FD379AF}"/>
              </a:ext>
            </a:extLst>
          </p:cNvPr>
          <p:cNvSpPr>
            <a:spLocks noGrp="1"/>
          </p:cNvSpPr>
          <p:nvPr>
            <p:ph type="dt" sz="half" idx="2"/>
          </p:nvPr>
        </p:nvSpPr>
        <p:spPr/>
        <p:txBody>
          <a:bodyPr/>
          <a:lstStyle/>
          <a:p>
            <a:fld id="{478CD27B-109C-41C9-9CF4-85F532F66BBB}" type="datetime1">
              <a:rPr lang="en-US" smtClean="0"/>
              <a:t>3/5/2022</a:t>
            </a:fld>
            <a:endParaRPr lang="en-US" dirty="0"/>
          </a:p>
        </p:txBody>
      </p:sp>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7" name="Picture Placeholder 6">
            <a:extLst>
              <a:ext uri="{FF2B5EF4-FFF2-40B4-BE49-F238E27FC236}">
                <a16:creationId xmlns:a16="http://schemas.microsoft.com/office/drawing/2014/main" id="{31A5825B-EA7D-407F-87EA-442C3B5650FF}"/>
              </a:ext>
            </a:extLst>
          </p:cNvPr>
          <p:cNvPicPr>
            <a:picLocks noGrp="1" noChangeAspect="1"/>
          </p:cNvPicPr>
          <p:nvPr>
            <p:ph type="pic" sz="quarter" idx="10"/>
          </p:nvPr>
        </p:nvPicPr>
        <p:blipFill>
          <a:blip r:embed="rId3"/>
          <a:srcRect t="16667" b="16667"/>
          <a:stretch>
            <a:fillRect/>
          </a:stretch>
        </p:blipFill>
        <p:spPr>
          <a:xfrm>
            <a:off x="6343470" y="100367"/>
            <a:ext cx="4953000" cy="3302000"/>
          </a:xfrm>
          <a:prstGeom prst="rect">
            <a:avLst/>
          </a:prstGeom>
          <a:ln>
            <a:noFill/>
          </a:ln>
          <a:effectLst>
            <a:softEdge rad="112500"/>
          </a:effectLst>
        </p:spPr>
      </p:pic>
    </p:spTree>
    <p:extLst>
      <p:ext uri="{BB962C8B-B14F-4D97-AF65-F5344CB8AC3E}">
        <p14:creationId xmlns:p14="http://schemas.microsoft.com/office/powerpoint/2010/main" val="34493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665E632-89DE-4E4B-8A35-FD6D46E9AAE8}"/>
              </a:ext>
            </a:extLst>
          </p:cNvPr>
          <p:cNvSpPr>
            <a:spLocks noGrp="1"/>
          </p:cNvSpPr>
          <p:nvPr>
            <p:ph type="body" sz="quarter" idx="15"/>
          </p:nvPr>
        </p:nvSpPr>
        <p:spPr/>
        <p:txBody>
          <a:bodyPr/>
          <a:lstStyle/>
          <a:p>
            <a:r>
              <a:rPr lang="en-US" dirty="0"/>
              <a:t>05</a:t>
            </a:r>
          </a:p>
        </p:txBody>
      </p:sp>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1927580" y="2872994"/>
            <a:ext cx="3935647" cy="1340615"/>
          </a:xfrm>
        </p:spPr>
        <p:txBody>
          <a:bodyPr/>
          <a:lstStyle/>
          <a:p>
            <a:pPr algn="ctr"/>
            <a:r>
              <a:rPr lang="fa-IR" dirty="0"/>
              <a:t>سپاسگزاریم</a:t>
            </a:r>
            <a:endParaRPr lang="en-US"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1301688" y="1820832"/>
            <a:ext cx="3924300" cy="2849562"/>
          </a:xfrm>
        </p:spPr>
        <p:txBody>
          <a:bodyPr vert="horz" lIns="91440" tIns="45720" rIns="91440" bIns="45720" rtlCol="0" anchor="t">
            <a:normAutofit/>
          </a:bodyPr>
          <a:lstStyle/>
          <a:p>
            <a:pPr marL="0" indent="0" algn="r">
              <a:lnSpc>
                <a:spcPct val="150000"/>
              </a:lnSpc>
              <a:buNone/>
            </a:pPr>
            <a:r>
              <a:rPr lang="fa-IR" sz="2400" dirty="0">
                <a:solidFill>
                  <a:schemeClr val="bg2">
                    <a:lumMod val="10000"/>
                  </a:schemeClr>
                </a:solidFill>
                <a:latin typeface="Biome Light" panose="020B0303030204020804" pitchFamily="34" charset="0"/>
                <a:cs typeface="Biome Light" panose="020B0303030204020804" pitchFamily="34" charset="0"/>
              </a:rPr>
              <a:t>تشکر از توجهتون</a:t>
            </a:r>
          </a:p>
          <a:p>
            <a:pPr marL="0" indent="0" algn="r">
              <a:lnSpc>
                <a:spcPct val="150000"/>
              </a:lnSpc>
              <a:buNone/>
            </a:pPr>
            <a:r>
              <a:rPr lang="fa-IR" sz="2400" dirty="0">
                <a:solidFill>
                  <a:schemeClr val="bg2">
                    <a:lumMod val="10000"/>
                  </a:schemeClr>
                </a:solidFill>
                <a:latin typeface="Biome Light" panose="020B0303030204020804" pitchFamily="34" charset="0"/>
                <a:cs typeface="Biome Light" panose="020B0303030204020804" pitchFamily="34" charset="0"/>
              </a:rPr>
              <a:t>تشکر از خانم آذین و زحماتشان </a:t>
            </a:r>
            <a:endParaRPr lang="en-US" sz="2400" dirty="0">
              <a:solidFill>
                <a:schemeClr val="bg2">
                  <a:lumMod val="10000"/>
                </a:schemeClr>
              </a:solidFill>
              <a:latin typeface="Biome Light" panose="020B0303030204020804" pitchFamily="34" charset="0"/>
              <a:cs typeface="Biome Light" panose="020B0303030204020804" pitchFamily="34" charset="0"/>
            </a:endParaRPr>
          </a:p>
        </p:txBody>
      </p:sp>
      <p:sp>
        <p:nvSpPr>
          <p:cNvPr id="11" name="Text Placeholder 10">
            <a:extLst>
              <a:ext uri="{FF2B5EF4-FFF2-40B4-BE49-F238E27FC236}">
                <a16:creationId xmlns:a16="http://schemas.microsoft.com/office/drawing/2014/main" id="{0F34300E-1F96-433C-BBA9-C319B37E1361}"/>
              </a:ext>
            </a:extLst>
          </p:cNvPr>
          <p:cNvSpPr>
            <a:spLocks noGrp="1"/>
          </p:cNvSpPr>
          <p:nvPr>
            <p:ph type="body" sz="quarter" idx="16"/>
          </p:nvPr>
        </p:nvSpPr>
        <p:spPr/>
        <p:txBody>
          <a:bodyPr/>
          <a:lstStyle/>
          <a:p>
            <a:pPr marL="0" indent="0">
              <a:lnSpc>
                <a:spcPct val="150000"/>
              </a:lnSpc>
              <a:buNone/>
            </a:pPr>
            <a:endParaRPr lang="en-US" sz="1600" dirty="0">
              <a:solidFill>
                <a:schemeClr val="accent2">
                  <a:lumMod val="50000"/>
                </a:schemeClr>
              </a:solidFill>
              <a:cs typeface="Biome Light" panose="020B0303030204020804" pitchFamily="34" charset="0"/>
            </a:endParaRPr>
          </a:p>
          <a:p>
            <a:endParaRPr lang="en-US" dirty="0">
              <a:solidFill>
                <a:schemeClr val="accent2">
                  <a:lumMod val="50000"/>
                </a:schemeClr>
              </a:solidFill>
            </a:endParaRPr>
          </a:p>
        </p:txBody>
      </p:sp>
      <p:pic>
        <p:nvPicPr>
          <p:cNvPr id="13" name="Picture Placeholder 12" descr="various facial beauty products">
            <a:extLst>
              <a:ext uri="{FF2B5EF4-FFF2-40B4-BE49-F238E27FC236}">
                <a16:creationId xmlns:a16="http://schemas.microsoft.com/office/drawing/2014/main" id="{D5094D89-3467-444F-9A3D-B2B71654A7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15" name="Picture Placeholder 14" descr="woman washing her face">
            <a:extLst>
              <a:ext uri="{FF2B5EF4-FFF2-40B4-BE49-F238E27FC236}">
                <a16:creationId xmlns:a16="http://schemas.microsoft.com/office/drawing/2014/main" id="{6C7D5080-FE21-4E07-928E-9E970CC7E5E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a:stretch/>
        </p:blipFill>
        <p:spPr>
          <a:xfrm>
            <a:off x="6210300" y="3543302"/>
            <a:ext cx="4953000" cy="2849562"/>
          </a:xfrm>
        </p:spPr>
      </p:pic>
      <p:sp>
        <p:nvSpPr>
          <p:cNvPr id="23" name="Date Placeholder 22">
            <a:extLst>
              <a:ext uri="{FF2B5EF4-FFF2-40B4-BE49-F238E27FC236}">
                <a16:creationId xmlns:a16="http://schemas.microsoft.com/office/drawing/2014/main" id="{A36A89F3-138D-4102-9FF2-6E1293F6AFB6}"/>
              </a:ext>
            </a:extLst>
          </p:cNvPr>
          <p:cNvSpPr>
            <a:spLocks noGrp="1"/>
          </p:cNvSpPr>
          <p:nvPr>
            <p:ph type="dt" sz="half" idx="2"/>
          </p:nvPr>
        </p:nvSpPr>
        <p:spPr/>
        <p:txBody>
          <a:bodyPr/>
          <a:lstStyle/>
          <a:p>
            <a:endParaRPr lang="en-US" dirty="0"/>
          </a:p>
        </p:txBody>
      </p:sp>
      <p:sp>
        <p:nvSpPr>
          <p:cNvPr id="24" name="Slide Number Placeholder 23">
            <a:extLst>
              <a:ext uri="{FF2B5EF4-FFF2-40B4-BE49-F238E27FC236}">
                <a16:creationId xmlns:a16="http://schemas.microsoft.com/office/drawing/2014/main" id="{EF02AD77-17EE-49EB-8387-86DED6AD894E}"/>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4237778926"/>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D0976319-4513-485C-AD3A-E56C39927A38}">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124</TotalTime>
  <Words>446</Words>
  <Application>Microsoft Office PowerPoint</Application>
  <PresentationFormat>Widescreen</PresentationFormat>
  <Paragraphs>66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به نام خدا </vt:lpstr>
      <vt:lpstr>عسل</vt:lpstr>
      <vt:lpstr>گرده ی گل برای درست کردن عسل</vt:lpstr>
      <vt:lpstr>ساخت کرم </vt:lpstr>
      <vt:lpstr>خواص هر ماده </vt:lpstr>
      <vt:lpstr>منابع</vt:lpstr>
      <vt:lpstr>سپاسگزاریم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Roxan</dc:creator>
  <cp:lastModifiedBy>Unknown User</cp:lastModifiedBy>
  <cp:revision>4</cp:revision>
  <dcterms:created xsi:type="dcterms:W3CDTF">2022-03-03T07:26:07Z</dcterms:created>
  <dcterms:modified xsi:type="dcterms:W3CDTF">2022-03-05T15:57:46Z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